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9" r:id="rId6"/>
    <p:sldId id="261" r:id="rId7"/>
    <p:sldId id="258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4527-9EE9-4DB8-B4DD-819205CA6A64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270-D7C0-48EF-A1CE-67A850542D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721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4527-9EE9-4DB8-B4DD-819205CA6A64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270-D7C0-48EF-A1CE-67A850542D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22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4527-9EE9-4DB8-B4DD-819205CA6A64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270-D7C0-48EF-A1CE-67A850542D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228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4527-9EE9-4DB8-B4DD-819205CA6A64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270-D7C0-48EF-A1CE-67A850542D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5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4527-9EE9-4DB8-B4DD-819205CA6A64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270-D7C0-48EF-A1CE-67A850542D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364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4527-9EE9-4DB8-B4DD-819205CA6A64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270-D7C0-48EF-A1CE-67A850542D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189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4527-9EE9-4DB8-B4DD-819205CA6A64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270-D7C0-48EF-A1CE-67A850542D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549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4527-9EE9-4DB8-B4DD-819205CA6A64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270-D7C0-48EF-A1CE-67A850542D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45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4527-9EE9-4DB8-B4DD-819205CA6A64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270-D7C0-48EF-A1CE-67A850542D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354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4527-9EE9-4DB8-B4DD-819205CA6A64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270-D7C0-48EF-A1CE-67A850542D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48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4527-9EE9-4DB8-B4DD-819205CA6A64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F270-D7C0-48EF-A1CE-67A850542D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761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4527-9EE9-4DB8-B4DD-819205CA6A64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4F270-D7C0-48EF-A1CE-67A850542D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30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ltiempo.com/deportes/futbol/primera-practica-de-la-seleccion-colombia-en-estados-unidos/14470596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mana.com/educacion/articulo/que-nos-ensenan-los-medios-de-comunicacion/401197-3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ervicios.semana.com/especiales/rio-bita-protegido/index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212169" y="2897747"/>
            <a:ext cx="37780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600" b="1" dirty="0" smtClean="0">
                <a:solidFill>
                  <a:schemeClr val="bg2">
                    <a:lumMod val="50000"/>
                  </a:schemeClr>
                </a:solidFill>
              </a:rPr>
              <a:t>TALLER</a:t>
            </a:r>
            <a:endParaRPr lang="es-CO" sz="9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17442" y="4057626"/>
            <a:ext cx="8693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 smtClean="0">
                <a:solidFill>
                  <a:schemeClr val="bg2">
                    <a:lumMod val="50000"/>
                  </a:schemeClr>
                </a:solidFill>
              </a:rPr>
              <a:t>Niveles de Pirámide</a:t>
            </a:r>
            <a:endParaRPr lang="es-CO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634985" y="5350287"/>
            <a:ext cx="4355206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3000" dirty="0" smtClean="0">
                <a:solidFill>
                  <a:schemeClr val="bg1"/>
                </a:solidFill>
              </a:rPr>
              <a:t>Álvaro H. Medina Mejía</a:t>
            </a:r>
            <a:endParaRPr lang="es-CO" sz="30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962346" y="5904285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>
                    <a:lumMod val="65000"/>
                  </a:schemeClr>
                </a:solidFill>
              </a:rPr>
              <a:t>Grupo 1</a:t>
            </a:r>
            <a:endParaRPr lang="es-CO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186411" y="6110140"/>
            <a:ext cx="4666664" cy="43088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2200" dirty="0" smtClean="0">
                <a:solidFill>
                  <a:schemeClr val="bg1"/>
                </a:solidFill>
              </a:rPr>
              <a:t>Pirámide Invertida. Caso 1. Tradicional</a:t>
            </a:r>
            <a:endParaRPr lang="es-CO" sz="22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2733" b="4669"/>
          <a:stretch/>
        </p:blipFill>
        <p:spPr>
          <a:xfrm>
            <a:off x="1313645" y="296214"/>
            <a:ext cx="10513672" cy="547352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1640" y="5769736"/>
            <a:ext cx="11562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300" dirty="0" smtClean="0"/>
              <a:t>Edición del lunes 1 de septiembre de 2014     Por Deportes.</a:t>
            </a:r>
            <a:r>
              <a:rPr lang="es-CO" sz="1300" dirty="0"/>
              <a:t>  </a:t>
            </a:r>
            <a:r>
              <a:rPr lang="pt-BR" sz="1300" dirty="0"/>
              <a:t>Foto: Tomada de </a:t>
            </a:r>
            <a:r>
              <a:rPr lang="pt-BR" sz="1300" dirty="0" err="1"/>
              <a:t>Twitter</a:t>
            </a:r>
            <a:r>
              <a:rPr lang="pt-BR" sz="1300" dirty="0"/>
              <a:t> @</a:t>
            </a:r>
            <a:r>
              <a:rPr lang="pt-BR" sz="1300" dirty="0" err="1" smtClean="0"/>
              <a:t>FCFSeleccionCol</a:t>
            </a:r>
            <a:r>
              <a:rPr lang="pt-BR" sz="1300" dirty="0" smtClean="0"/>
              <a:t>      </a:t>
            </a:r>
            <a:r>
              <a:rPr lang="pt-BR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ver </a:t>
            </a:r>
            <a:r>
              <a:rPr lang="pt-BR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pt-BR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noticia dar click </a:t>
            </a:r>
            <a:r>
              <a:rPr lang="pt-BR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pt-BR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pt-BR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imagen</a:t>
            </a:r>
            <a:r>
              <a:rPr lang="pt-BR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CO" sz="1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CO" sz="1300" dirty="0"/>
          </a:p>
        </p:txBody>
      </p:sp>
    </p:spTree>
    <p:extLst>
      <p:ext uri="{BB962C8B-B14F-4D97-AF65-F5344CB8AC3E}">
        <p14:creationId xmlns:p14="http://schemas.microsoft.com/office/powerpoint/2010/main" val="25214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86411" y="6110140"/>
            <a:ext cx="4666664" cy="43088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2200" dirty="0" smtClean="0">
                <a:solidFill>
                  <a:schemeClr val="bg1"/>
                </a:solidFill>
              </a:rPr>
              <a:t>Pirámide Invertida. Caso 1. Tradicional</a:t>
            </a:r>
            <a:endParaRPr lang="es-CO" sz="2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3943" y="425003"/>
            <a:ext cx="3173176" cy="7232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2500" dirty="0" smtClean="0">
                <a:solidFill>
                  <a:schemeClr val="bg1"/>
                </a:solidFill>
              </a:rPr>
              <a:t>Análisis de primer caso</a:t>
            </a:r>
            <a:endParaRPr lang="es-CO" sz="2500" dirty="0">
              <a:solidFill>
                <a:schemeClr val="bg1"/>
              </a:solidFill>
            </a:endParaRPr>
          </a:p>
          <a:p>
            <a:r>
              <a:rPr lang="es-CO" sz="1600" dirty="0" smtClean="0">
                <a:solidFill>
                  <a:schemeClr val="bg1">
                    <a:lumMod val="95000"/>
                  </a:schemeClr>
                </a:solidFill>
              </a:rPr>
              <a:t>Tras la pirámide</a:t>
            </a:r>
            <a:endParaRPr lang="es-CO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3943" y="1455313"/>
            <a:ext cx="11037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En este primer caso, la noticia se desarrolla bajo un estilo básico tradicional de componer la noticia, pues empezando con un  LEAD en donde se desarrollan las 5W´s y se comunica la idea general del artículo, este se va desarrollando detalle tras detalle hasta que la noticia se comprenda en su totalidad.</a:t>
            </a:r>
          </a:p>
          <a:p>
            <a:endParaRPr lang="es-CO" dirty="0"/>
          </a:p>
          <a:p>
            <a:r>
              <a:rPr lang="es-CO" dirty="0" smtClean="0"/>
              <a:t>El artículo es un </a:t>
            </a:r>
            <a:r>
              <a:rPr lang="es-CO" dirty="0" err="1" smtClean="0"/>
              <a:t>ejempo</a:t>
            </a:r>
            <a:r>
              <a:rPr lang="es-CO" dirty="0" smtClean="0"/>
              <a:t> claro del estilo tradicional de la pirámide invertida. De lo general o principal se va cerrando la idea, hasta que a modo de embudo se presentan los detalles al final del escrito. No presenta </a:t>
            </a:r>
            <a:r>
              <a:rPr lang="es-CO" dirty="0" err="1" smtClean="0"/>
              <a:t>intertítulos</a:t>
            </a:r>
            <a:r>
              <a:rPr lang="es-CO" dirty="0" smtClean="0"/>
              <a:t> o ideas que salen dentro del mismo.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16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44732" y="6110140"/>
            <a:ext cx="6508344" cy="43088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2200" dirty="0" smtClean="0">
                <a:solidFill>
                  <a:schemeClr val="bg1"/>
                </a:solidFill>
              </a:rPr>
              <a:t>Pirámide Invertida. Caso 2. </a:t>
            </a:r>
            <a:r>
              <a:rPr lang="es-CO" sz="2200" dirty="0" err="1" smtClean="0">
                <a:solidFill>
                  <a:schemeClr val="bg1"/>
                </a:solidFill>
              </a:rPr>
              <a:t>Intertítulos</a:t>
            </a:r>
            <a:r>
              <a:rPr lang="es-CO" sz="2200" dirty="0" smtClean="0">
                <a:solidFill>
                  <a:schemeClr val="bg1"/>
                </a:solidFill>
              </a:rPr>
              <a:t>. Subtemas</a:t>
            </a:r>
            <a:endParaRPr lang="es-CO" sz="22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3996" b="4311"/>
          <a:stretch/>
        </p:blipFill>
        <p:spPr>
          <a:xfrm>
            <a:off x="960818" y="180305"/>
            <a:ext cx="10892258" cy="561518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1640" y="5769736"/>
            <a:ext cx="115626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300" dirty="0" smtClean="0"/>
              <a:t>Edición del lunes 1 de septiembre de 2014     Sección: Educación. Revista Semana.</a:t>
            </a:r>
            <a:r>
              <a:rPr lang="es-CO" sz="1300" dirty="0"/>
              <a:t>  </a:t>
            </a:r>
            <a:r>
              <a:rPr lang="pt-BR" sz="1300" dirty="0"/>
              <a:t>Foto: </a:t>
            </a:r>
            <a:r>
              <a:rPr lang="pt-BR" sz="1300" dirty="0" smtClean="0"/>
              <a:t>Semana.    </a:t>
            </a:r>
            <a:r>
              <a:rPr lang="pt-BR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ver </a:t>
            </a:r>
            <a:r>
              <a:rPr lang="pt-BR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pt-BR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noticia dar click </a:t>
            </a:r>
            <a:r>
              <a:rPr lang="pt-BR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pt-BR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pt-BR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imagen</a:t>
            </a:r>
            <a:r>
              <a:rPr lang="pt-BR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CO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43943" y="425003"/>
            <a:ext cx="3399200" cy="7232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2500" dirty="0" smtClean="0">
                <a:solidFill>
                  <a:schemeClr val="bg1"/>
                </a:solidFill>
              </a:rPr>
              <a:t>Análisis de segundo caso</a:t>
            </a:r>
            <a:endParaRPr lang="es-CO" sz="2500" dirty="0">
              <a:solidFill>
                <a:schemeClr val="bg1"/>
              </a:solidFill>
            </a:endParaRPr>
          </a:p>
          <a:p>
            <a:r>
              <a:rPr lang="es-CO" sz="1600" dirty="0" smtClean="0">
                <a:solidFill>
                  <a:schemeClr val="bg1">
                    <a:lumMod val="95000"/>
                  </a:schemeClr>
                </a:solidFill>
              </a:rPr>
              <a:t>Tras la pirámide</a:t>
            </a:r>
            <a:endParaRPr lang="es-CO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3943" y="1455313"/>
            <a:ext cx="11037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En este segundo caso la noticia se desarrolla bajo un estilo claro de la pirámide invertida, en donde la noticia presenta una serie de puntos importantes, a modo de destacado que sobresalen dentro de subtítulos. </a:t>
            </a:r>
            <a:endParaRPr lang="es-CO" dirty="0"/>
          </a:p>
          <a:p>
            <a:endParaRPr lang="es-CO" dirty="0" smtClean="0"/>
          </a:p>
          <a:p>
            <a:r>
              <a:rPr lang="es-CO" dirty="0" smtClean="0"/>
              <a:t>En este artículo se destacan los links de frases importantes que están incluidos dentro de los párrafos internos incluidos dentro de cada subtítulo o subtema. La información podrá leerse de manera independiente en cada </a:t>
            </a:r>
            <a:r>
              <a:rPr lang="es-CO" dirty="0" err="1" smtClean="0"/>
              <a:t>intertítulo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83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2420" b="8846"/>
          <a:stretch/>
        </p:blipFill>
        <p:spPr>
          <a:xfrm>
            <a:off x="427552" y="220331"/>
            <a:ext cx="11562679" cy="576834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198513" y="6247241"/>
            <a:ext cx="7680321" cy="43088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2200" dirty="0" smtClean="0">
                <a:solidFill>
                  <a:schemeClr val="bg1"/>
                </a:solidFill>
              </a:rPr>
              <a:t>Pirámide Invertida. Caso 3. Hipervínculos. Diseño dinámico</a:t>
            </a:r>
            <a:endParaRPr lang="es-CO" sz="22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32608" y="2975020"/>
            <a:ext cx="5074276" cy="253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3302" b="9087"/>
          <a:stretch/>
        </p:blipFill>
        <p:spPr>
          <a:xfrm>
            <a:off x="5040737" y="2871989"/>
            <a:ext cx="5176971" cy="25500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0430" y="5954853"/>
            <a:ext cx="115626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300" dirty="0" smtClean="0"/>
              <a:t>Edición: 1 de septiembre de 2014     Textos, fotos y videos: José Navia L.   |  Diseño y montaje interactivo:  Carlos Arango  |  Edición de video: Juan Zapata.  </a:t>
            </a:r>
            <a:endParaRPr lang="es-CO" sz="13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t="3657" b="10609"/>
          <a:stretch/>
        </p:blipFill>
        <p:spPr>
          <a:xfrm>
            <a:off x="8063449" y="3374264"/>
            <a:ext cx="3284335" cy="158311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19708" y="6226090"/>
            <a:ext cx="2730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ver </a:t>
            </a:r>
            <a:r>
              <a:rPr lang="pt-B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noticia dar click </a:t>
            </a:r>
            <a:r>
              <a:rPr lang="pt-B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imagen</a:t>
            </a:r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205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198513" y="6247241"/>
            <a:ext cx="7680321" cy="43088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2200" dirty="0" smtClean="0">
                <a:solidFill>
                  <a:schemeClr val="bg1"/>
                </a:solidFill>
              </a:rPr>
              <a:t>Pirámide Invertida. Caso 3. Hipervínculos. Diseño dinámico</a:t>
            </a:r>
            <a:endParaRPr lang="es-CO" sz="2200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3943" y="425003"/>
            <a:ext cx="3070456" cy="7232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2500" dirty="0" smtClean="0">
                <a:solidFill>
                  <a:schemeClr val="bg1"/>
                </a:solidFill>
              </a:rPr>
              <a:t>Análisis de tercer caso</a:t>
            </a:r>
            <a:endParaRPr lang="es-CO" sz="2500" dirty="0">
              <a:solidFill>
                <a:schemeClr val="bg1"/>
              </a:solidFill>
            </a:endParaRPr>
          </a:p>
          <a:p>
            <a:r>
              <a:rPr lang="es-CO" sz="1600" dirty="0" smtClean="0">
                <a:solidFill>
                  <a:schemeClr val="bg1">
                    <a:lumMod val="95000"/>
                  </a:schemeClr>
                </a:solidFill>
              </a:rPr>
              <a:t>Tras la pirámide</a:t>
            </a:r>
            <a:endParaRPr lang="es-CO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3943" y="1455313"/>
            <a:ext cx="11037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En este tercer caso la noticia se desarrolla bajo un estilo claro de la pirámide invertida, en donde la noticia se presenta bajo hipertextos y contenidos </a:t>
            </a:r>
            <a:r>
              <a:rPr lang="es-CO" dirty="0" err="1" smtClean="0"/>
              <a:t>multimediales</a:t>
            </a:r>
            <a:r>
              <a:rPr lang="es-CO" dirty="0" smtClean="0"/>
              <a:t> que altera el orden de lectura. Allí el sentido de lectura se altera y se complementa con más material que dinamiza </a:t>
            </a:r>
            <a:r>
              <a:rPr lang="es-CO" smtClean="0"/>
              <a:t>el contenido.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58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358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 usuario de Microsoft Office satisfecho.</dc:creator>
  <cp:lastModifiedBy>Un usuario de Microsoft Office satisfecho.</cp:lastModifiedBy>
  <cp:revision>11</cp:revision>
  <dcterms:created xsi:type="dcterms:W3CDTF">2014-09-02T01:16:59Z</dcterms:created>
  <dcterms:modified xsi:type="dcterms:W3CDTF">2014-09-02T02:04:59Z</dcterms:modified>
</cp:coreProperties>
</file>